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Exo 2" pitchFamily="2" charset="0"/>
      <p:regular r:id="rId29"/>
      <p:bold r:id="rId30"/>
      <p:italic r:id="rId31"/>
      <p:boldItalic r:id="rId32"/>
    </p:embeddedFont>
    <p:embeddedFont>
      <p:font typeface="Fira Sans Extra Condensed Medium" panose="020B0603050000020004" pitchFamily="34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F03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0CAFF-B9C0-4702-8AFC-3810B23FD123}">
  <a:tblStyle styleId="{D0C0CAFF-B9C0-4702-8AFC-3810B23FD1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D15E81-9CB7-47F3-AAC6-7ADDEAAF62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b8192102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b8192102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b882e41b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b882e41b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81921021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b81921021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b81921021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b81921021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b819210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b819210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b819210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b8192102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8192102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8192102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b882e41b1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b882e41b1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b81921021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b81921021_8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b882e41b1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b882e41b1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b8192102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b8192102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b819210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b819210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b8192102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b8192102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b8192102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b8192102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b8192102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b8192102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b882e41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b882e41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8192102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8192102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8192102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b8192102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B_i (Belief) ,C_i (Compliance), E_i(Enforcement),\space,K(additional costs)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b882e41b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b882e41b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882e41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b882e41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882e41b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b882e41b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8192102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8192102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ja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ja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ja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ja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5200" b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社會模擬工作坊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subTitle" idx="1"/>
          </p:nvPr>
        </p:nvSpPr>
        <p:spPr>
          <a:xfrm>
            <a:off x="4453125" y="2781374"/>
            <a:ext cx="4462200" cy="16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latin typeface="Meiryo"/>
                <a:ea typeface="Meiryo"/>
                <a:cs typeface="Meiryo"/>
                <a:sym typeface="Meiryo"/>
              </a:rPr>
              <a:t>台大社會所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>
                <a:latin typeface="Meiryo"/>
                <a:ea typeface="Meiryo"/>
                <a:cs typeface="Meiryo"/>
                <a:sym typeface="Meiryo"/>
              </a:rPr>
              <a:t>林博謙 趙振辰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latin typeface="Meiryo"/>
                <a:ea typeface="Meiryo"/>
                <a:cs typeface="Meiryo"/>
                <a:sym typeface="Meiryo"/>
              </a:rPr>
              <a:t>台大社會系/ University of Chicago MACSS</a:t>
            </a:r>
            <a:br>
              <a:rPr lang="ja" b="1">
                <a:latin typeface="Meiryo"/>
                <a:ea typeface="Meiryo"/>
                <a:cs typeface="Meiryo"/>
                <a:sym typeface="Meiryo"/>
              </a:rPr>
            </a:br>
            <a:r>
              <a:rPr lang="ja">
                <a:latin typeface="Meiryo"/>
                <a:ea typeface="Meiryo"/>
                <a:cs typeface="Meiryo"/>
                <a:sym typeface="Meiryo"/>
              </a:rPr>
              <a:t>凌心耕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PMincho"/>
              <a:ea typeface="MS PMincho"/>
              <a:cs typeface="MS PMincho"/>
              <a:sym typeface="MS PMincho"/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操作程序與重製的解讀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(概念操作化)</a:t>
            </a:r>
            <a:endParaRPr sz="1700"/>
          </a:p>
        </p:txBody>
      </p:sp>
      <p:graphicFrame>
        <p:nvGraphicFramePr>
          <p:cNvPr id="222" name="Google Shape;222;p38"/>
          <p:cNvGraphicFramePr/>
          <p:nvPr/>
        </p:nvGraphicFramePr>
        <p:xfrm>
          <a:off x="162300" y="1119545"/>
          <a:ext cx="8981700" cy="3108870"/>
        </p:xfrm>
        <a:graphic>
          <a:graphicData uri="http://schemas.openxmlformats.org/drawingml/2006/table">
            <a:tbl>
              <a:tblPr>
                <a:noFill/>
                <a:tableStyleId>{F3D15E81-9CB7-47F3-AAC6-7ADDEAAF6276}</a:tableStyleId>
              </a:tblPr>
              <a:tblGrid>
                <a:gridCol w="106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keyword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Centola et al.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Our Interpretation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embedded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</a:rPr>
                        <a:t>“...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embedded in a network that restricts interaction to small but overlapping neighbors”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problem → not a formal definition; no specification on structure of neighborhood (how does “overlapping” work? how small is “small”?)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our guess → 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embedded refers to grid-like structure (patches in netlogo)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cluster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“when agents are clustered by beliefs...a skeptic exposed to a true believer can now expect to have other true believers in its neighborhood”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problem → no specification on what determines a cluster, how a cluster is generated in simulation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our guess → true believers are grouped together, forming “circles” with a radius of 2~3 agents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ctrTitle"/>
          </p:nvPr>
        </p:nvSpPr>
        <p:spPr>
          <a:xfrm>
            <a:off x="1964851" y="2547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操作程序與重製的解讀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(初始設定)</a:t>
            </a:r>
            <a:endParaRPr sz="1700"/>
          </a:p>
        </p:txBody>
      </p:sp>
      <p:graphicFrame>
        <p:nvGraphicFramePr>
          <p:cNvPr id="228" name="Google Shape;228;p39"/>
          <p:cNvGraphicFramePr/>
          <p:nvPr/>
        </p:nvGraphicFramePr>
        <p:xfrm>
          <a:off x="145900" y="1023750"/>
          <a:ext cx="8852175" cy="4023180"/>
        </p:xfrm>
        <a:graphic>
          <a:graphicData uri="http://schemas.openxmlformats.org/drawingml/2006/table">
            <a:tbl>
              <a:tblPr>
                <a:noFill/>
                <a:tableStyleId>{F3D15E81-9CB7-47F3-AAC6-7ADDEAAF6276}</a:tableStyleId>
              </a:tblPr>
              <a:tblGrid>
                <a:gridCol w="145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Topic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Quotes from Centola et al.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Our Interpretation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network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We explore network topologies using a two-dimensional cellular automata consisting of 1,000 agents located on a 40 x 25 torus, with every cell occupied by one agent.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use 40 * 25 plane on netlogo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replications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averaged over 100 replications at each parameter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100 replications for: each # of clusters (1 2 3 4 … 99) (cluster-embedded); true believer (10 20 30 … 990) (random-embedded)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value of K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...value of K, which we fixed at .125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K=.125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convictions for disbelievers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for disbelievers, convictions were uniformly distributed in the range of 0 &lt;Si&lt;=.38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operated using random-float in netlogo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default comply &amp; enforce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A conservative assumption in a test of false enforcement is that agents initially conform to their private convictions and no one enforces anything.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initial Ci = Bi, Ei = 0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850" y="537850"/>
            <a:ext cx="6289999" cy="45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2080950" y="147250"/>
            <a:ext cx="49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Centola et al. 2005 Experiment Results for Experiment 1 and 2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Netlogo介面解說</a:t>
            </a:r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body" idx="1"/>
          </p:nvPr>
        </p:nvSpPr>
        <p:spPr>
          <a:xfrm>
            <a:off x="919725" y="996950"/>
            <a:ext cx="6919200" cy="4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Color-Coding最重要的現象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lt1"/>
                </a:solidFill>
                <a:highlight>
                  <a:srgbClr val="FF0000"/>
                </a:highlight>
                <a:latin typeface="Verdana"/>
                <a:ea typeface="Verdana"/>
                <a:cs typeface="Verdana"/>
                <a:sym typeface="Verdana"/>
              </a:rPr>
              <a:t>Red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True Believer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lt1"/>
                </a:solidFill>
                <a:highlight>
                  <a:srgbClr val="0000FF"/>
                </a:highlight>
                <a:latin typeface="Verdana"/>
                <a:ea typeface="Verdana"/>
                <a:cs typeface="Verdana"/>
                <a:sym typeface="Verdana"/>
              </a:rPr>
              <a:t>Blue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Non-complying Disbeliever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hlink"/>
                </a:solidFill>
                <a:highlight>
                  <a:srgbClr val="FF9900"/>
                </a:highlight>
                <a:latin typeface="Verdana"/>
                <a:ea typeface="Verdana"/>
                <a:cs typeface="Verdana"/>
                <a:sym typeface="Verdana"/>
              </a:rPr>
              <a:t>Orange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Complying and Norm Enforcing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Disbeliever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hlink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Yellow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Complying but not Enforcing Disbeliever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其他可能：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non-enforcing true believers (when surrounded by compliers)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deviance-enforcing disbelievers (exists but is unimportant)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重製結果: Random Embedded</a:t>
            </a:r>
            <a:endParaRPr/>
          </a:p>
        </p:txBody>
      </p:sp>
      <p:sp>
        <p:nvSpPr>
          <p:cNvPr id="247" name="Google Shape;247;p42"/>
          <p:cNvSpPr txBox="1"/>
          <p:nvPr/>
        </p:nvSpPr>
        <p:spPr>
          <a:xfrm>
            <a:off x="74725" y="3180325"/>
            <a:ext cx="150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Example of random-embedded 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N=100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7422125" y="3180325"/>
            <a:ext cx="15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Simulation Result for left example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25" y="1171827"/>
            <a:ext cx="5342825" cy="388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6" y="95250"/>
            <a:ext cx="1660049" cy="2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775" y="95249"/>
            <a:ext cx="1793749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重置結果: Cluster Embedded</a:t>
            </a:r>
            <a:endParaRPr/>
          </a:p>
        </p:txBody>
      </p:sp>
      <p:sp>
        <p:nvSpPr>
          <p:cNvPr id="258" name="Google Shape;258;p43"/>
          <p:cNvSpPr txBox="1"/>
          <p:nvPr/>
        </p:nvSpPr>
        <p:spPr>
          <a:xfrm>
            <a:off x="74725" y="3180325"/>
            <a:ext cx="1505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Example of cluster-embedded 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Cluster=30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Radius=2+(0.1~1)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Believer=448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7390363" y="3533700"/>
            <a:ext cx="15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Simulation Result for left example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87" y="1144196"/>
            <a:ext cx="5030636" cy="365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5" y="75200"/>
            <a:ext cx="1936300" cy="31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975" y="75213"/>
            <a:ext cx="1936300" cy="31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For random embedded, the peak of enforcing disbeliever is at 30%, not 5% of true believer population. This cannot be considered a “highly unpopular norm”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For cluster embedded, the model did much worse than random embedded, both in peak spread and required % of true believers.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未重現Main Finding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8088"/>
            <a:ext cx="142875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225" y="1193788"/>
            <a:ext cx="14478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100" y="1198550"/>
            <a:ext cx="14573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000" y="1198550"/>
            <a:ext cx="143827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/>
        </p:nvSpPr>
        <p:spPr>
          <a:xfrm>
            <a:off x="292125" y="38576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7075488" y="40100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990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4773113" y="40100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2525475" y="40100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有重現部分的interactional dynamic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body" idx="1"/>
          </p:nvPr>
        </p:nvSpPr>
        <p:spPr>
          <a:xfrm>
            <a:off x="623000" y="1134675"/>
            <a:ext cx="77598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ja" sz="18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However, as we increase the # of true believers further, their enforcement effectiveness begins to diminsh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8288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our random model # ~ 500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ja" sz="18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when there is an overwhelming majority of true believers…...the tiny minority of disbelievers can enjoy an atmosphere of tolerance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8288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our random model: # of true believers ~ 950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7708500" cy="3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Problems with replication: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Information about computational procedure isn’t well organized.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Lack of clear operational definition “embedded” and “cluster” make the term open to interpretation and the findings hard to replicate.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Parts that were clearly defined, namely, the calculation for Bi, Ci, Ei, Wi, Si, K made the basic interactional dynamic reproducible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結語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Centola et al. (2005)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01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You can enter here the subtitle if you need it</a:t>
            </a:r>
            <a:endParaRPr/>
          </a:p>
        </p:txBody>
      </p:sp>
      <p:cxnSp>
        <p:nvCxnSpPr>
          <p:cNvPr id="154" name="Google Shape;154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" name="Google Shape;155;p3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56" name="Google Shape;156;p30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Bruch and Mare (2016)</a:t>
            </a:r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You can enter here the subtitle if you need it</a:t>
            </a:r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02</a:t>
            </a:r>
            <a:endParaRPr/>
          </a:p>
        </p:txBody>
      </p:sp>
      <p:cxnSp>
        <p:nvCxnSpPr>
          <p:cNvPr id="300" name="Google Shape;300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02" name="Google Shape;302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48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Preference Function</a:t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00" y="959200"/>
            <a:ext cx="7482824" cy="43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根據作者對preference function的設定，其實就是逼每個agent一直搬家。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 Using one of the preference functions described above, the selected agent calculates transition probabilities for its current neighborhood and the neighborhoods surrounding </a:t>
            </a:r>
            <a:r>
              <a:rPr lang="ja" sz="1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all available vacancies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“Based on these probabilities,</a:t>
            </a:r>
            <a:r>
              <a:rPr lang="ja" sz="1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the agent moves into another neighborhood in the city or remains in its current residence.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Google Shape;320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Our guess (which does not make sense to us)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(1) 自己家只是搬家的目的地之一，把待在自己家的機會成本從schelling’s model中移除了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(2)分類越細，可移動的標的越多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(1)+(2) → less segregation is inevitable by design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2" name="Google Shape;332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4" name="Google Shape;344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■"/>
            </a:pPr>
            <a:r>
              <a:rPr lang="ja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How do highly unpopular idea locally emerge and spread?</a:t>
            </a:r>
            <a:endParaRPr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Verdana"/>
              <a:buChar char="■"/>
            </a:pPr>
            <a:r>
              <a:rPr lang="ja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Examples: exaggerated other whites’ support for segregation, witch hunt</a:t>
            </a:r>
            <a:endParaRPr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ctrTitle"/>
          </p:nvPr>
        </p:nvSpPr>
        <p:spPr>
          <a:xfrm>
            <a:off x="1052700" y="329900"/>
            <a:ext cx="70386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“The Emperor’s Dilemma: A Computational Model of  Self-Enforcing Norms”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hlink"/>
                </a:solidFill>
              </a:rPr>
              <a:t>Elements of model</a:t>
            </a:r>
            <a:endParaRPr/>
          </a:p>
        </p:txBody>
      </p:sp>
      <p:pic>
        <p:nvPicPr>
          <p:cNvPr id="173" name="Google Shape;173;p32" descr="B_i (Belief) ,C_i (Compliance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350" y="1299050"/>
            <a:ext cx="325641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 descr=", E_i(Enforcement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750" y="1299050"/>
            <a:ext cx="218965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 descr=",K(Additional \space Costs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800" y="1817850"/>
            <a:ext cx="230909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 descr="W_i (Need \space for \space Enforcement), S_i(Convictions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3350" y="1817850"/>
            <a:ext cx="4792452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1 (Believe), (Disbelieve)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: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  :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Definition</a:t>
            </a:r>
            <a:endParaRPr/>
          </a:p>
        </p:txBody>
      </p:sp>
      <p:pic>
        <p:nvPicPr>
          <p:cNvPr id="183" name="Google Shape;183;p33" descr="B_i (Belief) ,C_i (Compliance)" title="MathEquation,#000000"/>
          <p:cNvPicPr preferRelativeResize="0"/>
          <p:nvPr/>
        </p:nvPicPr>
        <p:blipFill rotWithShape="1">
          <a:blip r:embed="rId3">
            <a:alphaModFix/>
          </a:blip>
          <a:srcRect l="41517"/>
          <a:stretch/>
        </p:blipFill>
        <p:spPr>
          <a:xfrm>
            <a:off x="1723350" y="2341338"/>
            <a:ext cx="1904374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 descr=", E_i(Enforcement)" title="MathEquation,#000000"/>
          <p:cNvPicPr preferRelativeResize="0"/>
          <p:nvPr/>
        </p:nvPicPr>
        <p:blipFill rotWithShape="1">
          <a:blip r:embed="rId4">
            <a:alphaModFix/>
          </a:blip>
          <a:srcRect l="3818"/>
          <a:stretch/>
        </p:blipFill>
        <p:spPr>
          <a:xfrm>
            <a:off x="1723350" y="4014300"/>
            <a:ext cx="207057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 descr="B_i (Belief) ,C_i (Compliance)" title="MathEquation,#000000"/>
          <p:cNvPicPr preferRelativeResize="0"/>
          <p:nvPr/>
        </p:nvPicPr>
        <p:blipFill rotWithShape="1">
          <a:blip r:embed="rId3">
            <a:alphaModFix/>
          </a:blip>
          <a:srcRect r="61003"/>
          <a:stretch/>
        </p:blipFill>
        <p:spPr>
          <a:xfrm>
            <a:off x="1723350" y="1260875"/>
            <a:ext cx="1269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550" y="3282100"/>
            <a:ext cx="4372350" cy="1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5375" y="1735150"/>
            <a:ext cx="3847299" cy="128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[True/False]  [Believer/Disbeliever]</a:t>
            </a:r>
            <a:endParaRPr/>
          </a:p>
        </p:txBody>
      </p:sp>
      <p:graphicFrame>
        <p:nvGraphicFramePr>
          <p:cNvPr id="194" name="Google Shape;194;p34"/>
          <p:cNvGraphicFramePr/>
          <p:nvPr/>
        </p:nvGraphicFramePr>
        <p:xfrm>
          <a:off x="276650" y="1742150"/>
          <a:ext cx="8615925" cy="2167975"/>
        </p:xfrm>
        <a:graphic>
          <a:graphicData uri="http://schemas.openxmlformats.org/drawingml/2006/table">
            <a:tbl>
              <a:tblPr>
                <a:noFill/>
                <a:tableStyleId>{D0C0CAFF-B9C0-4702-8AFC-3810B23FD123}</a:tableStyleId>
              </a:tblPr>
              <a:tblGrid>
                <a:gridCol w="28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 b="1"/>
                        <a:t>Bi=1</a:t>
                      </a:r>
                      <a:endParaRPr sz="1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 b="1"/>
                        <a:t>Bi=-1</a:t>
                      </a:r>
                      <a:endParaRPr sz="1800" b="1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 b="1"/>
                        <a:t>Ci=1</a:t>
                      </a:r>
                      <a:endParaRPr sz="1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True believer</a:t>
                      </a:r>
                      <a:endParaRPr sz="1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False disbeliever</a:t>
                      </a:r>
                      <a:endParaRPr sz="1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 b="1"/>
                        <a:t>Ci=-1</a:t>
                      </a:r>
                      <a:endParaRPr sz="1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rgbClr val="FF0000"/>
                          </a:solidFill>
                        </a:rPr>
                        <a:t>False believers</a:t>
                      </a:r>
                      <a:br>
                        <a:rPr lang="ja" sz="1800">
                          <a:solidFill>
                            <a:srgbClr val="FF0000"/>
                          </a:solidFill>
                        </a:rPr>
                      </a:br>
                      <a:r>
                        <a:rPr lang="ja" sz="1800">
                          <a:solidFill>
                            <a:srgbClr val="FF0000"/>
                          </a:solidFill>
                        </a:rPr>
                        <a:t>(does not exist in most scenario)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True disbeliever</a:t>
                      </a:r>
                      <a:endParaRPr sz="1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     :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: 1 for true believer (Bi=Ci=1),</a:t>
            </a:r>
            <a:b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uniformly distributed in the range 0&lt;Si≤.38 for disbelievers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 : fixed at .125</a:t>
            </a:r>
            <a:b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  <p:pic>
        <p:nvPicPr>
          <p:cNvPr id="201" name="Google Shape;201;p35" descr="W_i(Need \space for \space Enforcement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150" y="1226350"/>
            <a:ext cx="298823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225" y="724450"/>
            <a:ext cx="2590401" cy="112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 descr="S_i(Conviction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150" y="1790175"/>
            <a:ext cx="173972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 descr="K(additional \space cost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2150" y="2874750"/>
            <a:ext cx="1953846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一開始每個人的Ei都是0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每個agent有8個鄰居，共有1000個agent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True Believer (Bi=Ci=1)與Disbeliever(Bi=-1)的比例為1比100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若要不信者comply，Si最小者至少需要N(Ei=1)-N(Ei=-1)&gt;0 數量的鄰居，Si最大者至少需要N(Ei=1)-N(Ei=-1)&gt;4 數量的鄰居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Initial Setting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 b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Experiment 1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Effect of Embeddedness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8288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ja" sz="1800" b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Random-Embedded, Cluster-Embedded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and Global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 b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Experiment 2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Effect of Number and Clustering of True Believer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Experiment 3- Effect of Network Topology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8288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von Neumann, Moore, Voronoi, Random rewiring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 b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 Additional Tests</a:t>
            </a:r>
            <a:endParaRPr sz="1800" b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研究方法與重製的範圍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如螢幕大小 (16:9)</PresentationFormat>
  <Slides>26</Slides>
  <Notes>26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Tech Newsletter XL by Slidesgo</vt:lpstr>
      <vt:lpstr>社會模擬工作坊</vt:lpstr>
      <vt:lpstr>Centola et al. (2005)</vt:lpstr>
      <vt:lpstr>“The Emperor’s Dilemma: A Computational Model of  Self-Enforcing Norms”</vt:lpstr>
      <vt:lpstr>Elements of model</vt:lpstr>
      <vt:lpstr>Definition</vt:lpstr>
      <vt:lpstr>[True/False]  [Believer/Disbeliever]</vt:lpstr>
      <vt:lpstr>CONTENTS OF THIS TEMPLATE</vt:lpstr>
      <vt:lpstr>Initial Setting</vt:lpstr>
      <vt:lpstr>研究方法與重製的範圍</vt:lpstr>
      <vt:lpstr>操作程序與重製的解讀 (概念操作化)</vt:lpstr>
      <vt:lpstr>操作程序與重製的解讀 (初始設定)</vt:lpstr>
      <vt:lpstr>PowerPoint 簡報</vt:lpstr>
      <vt:lpstr>Netlogo介面解說</vt:lpstr>
      <vt:lpstr>重製結果: Random Embedded</vt:lpstr>
      <vt:lpstr>重置結果: Cluster Embedded</vt:lpstr>
      <vt:lpstr>未重現Main Finding</vt:lpstr>
      <vt:lpstr>PowerPoint 簡報</vt:lpstr>
      <vt:lpstr>有重現部分的interactional dynamic  </vt:lpstr>
      <vt:lpstr>結語</vt:lpstr>
      <vt:lpstr>Bruch and Mare (2016)</vt:lpstr>
      <vt:lpstr>Preference Function</vt:lpstr>
      <vt:lpstr>Our guess (which does not make sense to us)</vt:lpstr>
      <vt:lpstr>CONTENTS OF THIS TEMPLATE</vt:lpstr>
      <vt:lpstr>CONTENTS OF THIS TEMPLATE</vt:lpstr>
      <vt:lpstr>CONTENTS OF THIS TEMPLATE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社會模擬工作坊</dc:title>
  <cp:lastModifiedBy>王聖夫</cp:lastModifiedBy>
  <cp:revision>1</cp:revision>
  <dcterms:modified xsi:type="dcterms:W3CDTF">2022-02-24T09:35:01Z</dcterms:modified>
</cp:coreProperties>
</file>